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3"/>
  </p:notesMasterIdLst>
  <p:sldIdLst>
    <p:sldId id="264" r:id="rId3"/>
    <p:sldId id="297" r:id="rId4"/>
    <p:sldId id="300" r:id="rId5"/>
    <p:sldId id="301" r:id="rId6"/>
    <p:sldId id="302" r:id="rId7"/>
    <p:sldId id="303" r:id="rId8"/>
    <p:sldId id="305" r:id="rId9"/>
    <p:sldId id="306" r:id="rId10"/>
    <p:sldId id="307" r:id="rId11"/>
    <p:sldId id="30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>
      <p:cViewPr varScale="1">
        <p:scale>
          <a:sx n="139" d="100"/>
          <a:sy n="139" d="100"/>
        </p:scale>
        <p:origin x="7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2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0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82A66-B262-D140-A616-F46BD1FE8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C88F579-DDEA-5344-A5B3-1D8AFEFDE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60E79B0-0C87-0743-9B14-EA3CE1C90D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Wetgeving</a:t>
            </a:r>
            <a:br>
              <a:rPr lang="en" sz="3800" dirty="0"/>
            </a:br>
            <a:r>
              <a:rPr lang="en" sz="2800" dirty="0" err="1"/>
              <a:t>Proces</a:t>
            </a:r>
            <a:r>
              <a:rPr lang="en" sz="2800" dirty="0"/>
              <a:t> </a:t>
            </a:r>
            <a:r>
              <a:rPr lang="en" sz="2800" dirty="0" err="1"/>
              <a:t>en</a:t>
            </a:r>
            <a:r>
              <a:rPr lang="en" sz="2800" dirty="0"/>
              <a:t> </a:t>
            </a:r>
            <a:r>
              <a:rPr lang="en" sz="2800" dirty="0" err="1"/>
              <a:t>ondersteuning</a:t>
            </a:r>
            <a:endParaRPr lang="nl-NL" sz="2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Mariette </a:t>
            </a:r>
            <a:r>
              <a:rPr lang="nl-NL" dirty="0" err="1"/>
              <a:t>Lokin</a:t>
            </a:r>
            <a:endParaRPr lang="nl-NL" dirty="0"/>
          </a:p>
          <a:p>
            <a:r>
              <a:rPr lang="nl-NL" dirty="0"/>
              <a:t>Juridisch adviseur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E53A58F-6F08-3E4B-BEF8-AA6BF680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98" y="580065"/>
            <a:ext cx="2742969" cy="6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9A0DF82-249F-D448-ABB5-5187B72C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Samengevat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C735CC-45D9-E945-957D-FF92D894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dirty="0"/>
              <a:t>Het wetgevingsproces wordt steeds meer digitaal.</a:t>
            </a:r>
          </a:p>
          <a:p>
            <a:pPr marL="114300" indent="0">
              <a:buNone/>
            </a:pPr>
            <a:r>
              <a:rPr lang="nl-NL" dirty="0"/>
              <a:t>We benutten de mogelijkheden nog niet optimaal:</a:t>
            </a:r>
          </a:p>
          <a:p>
            <a:pPr marL="114300" indent="0">
              <a:buNone/>
            </a:pPr>
            <a:endParaRPr lang="nl-NL" dirty="0"/>
          </a:p>
          <a:p>
            <a:r>
              <a:rPr lang="nl-NL" dirty="0"/>
              <a:t>Maak de output van iedere stap in het proces geschikt als input voor de volgende stap.</a:t>
            </a:r>
          </a:p>
          <a:p>
            <a:r>
              <a:rPr lang="nl-NL" dirty="0"/>
              <a:t>Investeer in samenwerking in de hele keten.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dirty="0"/>
              <a:t>Zo komen we van ‘digitaal papier’ naar ‘slimmere regelgeving’!</a:t>
            </a:r>
          </a:p>
        </p:txBody>
      </p:sp>
    </p:spTree>
    <p:extLst>
      <p:ext uri="{BB962C8B-B14F-4D97-AF65-F5344CB8AC3E}">
        <p14:creationId xmlns:p14="http://schemas.microsoft.com/office/powerpoint/2010/main" val="417221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 err="1"/>
              <a:t>Wetgeving</a:t>
            </a:r>
            <a:r>
              <a:rPr lang="en" dirty="0"/>
              <a:t> </a:t>
            </a:r>
            <a:r>
              <a:rPr lang="en" dirty="0" err="1"/>
              <a:t>maken</a:t>
            </a:r>
            <a:r>
              <a:rPr lang="en" dirty="0"/>
              <a:t>: hoe </a:t>
            </a:r>
            <a:r>
              <a:rPr lang="en" dirty="0" err="1"/>
              <a:t>gaat</a:t>
            </a:r>
            <a:r>
              <a:rPr lang="en" dirty="0"/>
              <a:t> </a:t>
            </a:r>
            <a:r>
              <a:rPr lang="en" dirty="0" err="1"/>
              <a:t>dat</a:t>
            </a:r>
            <a:r>
              <a:rPr lang="en" dirty="0"/>
              <a:t>?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Aanleiding voor wetgeving</a:t>
            </a:r>
          </a:p>
          <a:p>
            <a:r>
              <a:rPr lang="nl-NL" dirty="0"/>
              <a:t>Regeerakkoord</a:t>
            </a:r>
          </a:p>
          <a:p>
            <a:r>
              <a:rPr lang="nl-NL" dirty="0"/>
              <a:t>Incidenten</a:t>
            </a:r>
          </a:p>
          <a:p>
            <a:r>
              <a:rPr lang="nl-NL" dirty="0"/>
              <a:t>Jurisprudentie</a:t>
            </a:r>
          </a:p>
          <a:p>
            <a:r>
              <a:rPr lang="nl-NL" dirty="0"/>
              <a:t>Implementatie EU-wetgeving</a:t>
            </a:r>
          </a:p>
          <a:p>
            <a:r>
              <a:rPr lang="nl-NL" dirty="0"/>
              <a:t>Onderhoud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Rol wetgevingsjurist</a:t>
            </a:r>
          </a:p>
          <a:p>
            <a:r>
              <a:rPr lang="nl-NL" dirty="0"/>
              <a:t>Adviseren: wat kan en mag binnen wettelijke kaders?</a:t>
            </a:r>
          </a:p>
          <a:p>
            <a:r>
              <a:rPr lang="nl-NL" dirty="0"/>
              <a:t>Schrijven van regelingsteksten (wet, </a:t>
            </a:r>
            <a:r>
              <a:rPr lang="nl-NL" dirty="0" err="1"/>
              <a:t>amvb</a:t>
            </a:r>
            <a:r>
              <a:rPr lang="nl-NL" dirty="0"/>
              <a:t>, ministeriële regeling)</a:t>
            </a:r>
          </a:p>
        </p:txBody>
      </p:sp>
    </p:spTree>
    <p:extLst>
      <p:ext uri="{BB962C8B-B14F-4D97-AF65-F5344CB8AC3E}">
        <p14:creationId xmlns:p14="http://schemas.microsoft.com/office/powerpoint/2010/main" val="1172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 err="1"/>
              <a:t>Gereedschap</a:t>
            </a:r>
            <a:r>
              <a:rPr lang="en" dirty="0"/>
              <a:t> </a:t>
            </a:r>
            <a:r>
              <a:rPr lang="en" dirty="0" err="1"/>
              <a:t>voor</a:t>
            </a:r>
            <a:r>
              <a:rPr lang="en" dirty="0"/>
              <a:t> de </a:t>
            </a:r>
            <a:r>
              <a:rPr lang="en" dirty="0" err="1"/>
              <a:t>wetgevingsjurist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Aanwijzingen voor de regelgeving</a:t>
            </a:r>
          </a:p>
          <a:p>
            <a:pPr marL="114300" indent="0">
              <a:buNone/>
            </a:pPr>
            <a:r>
              <a:rPr lang="nl-NL" dirty="0"/>
              <a:t>Dé ontwerpvoorschriften voor alle soorten wetgeving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Draaiboek voor de regelgeving</a:t>
            </a:r>
          </a:p>
          <a:p>
            <a:pPr marL="114300" indent="0">
              <a:buNone/>
            </a:pPr>
            <a:r>
              <a:rPr lang="nl-NL" dirty="0"/>
              <a:t>Proces van eerste concept tot consolidatie: interdepartementale voorbereiding, ministerraad, Raad van State, parlement, Staatsblad/Staatscourant, </a:t>
            </a:r>
            <a:r>
              <a:rPr lang="nl-NL" dirty="0" err="1"/>
              <a:t>wetten.nl</a:t>
            </a:r>
            <a:r>
              <a:rPr lang="nl-NL" dirty="0"/>
              <a:t>…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Integraal afwegingskader beleid en regelgeving</a:t>
            </a:r>
          </a:p>
          <a:p>
            <a:pPr marL="114300" indent="0">
              <a:buNone/>
            </a:pPr>
            <a:r>
              <a:rPr lang="nl-NL" dirty="0"/>
              <a:t>Structureren en bieden van informatie voor het uitwerken van beleid en het kiezen van reguleringsinstrumenten. 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665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912332D-17C6-AE42-9F47-10AF9C91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in steen gebeiteld…, naar papier…</a:t>
            </a: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A1D13DA6-B309-5742-9939-E4D661933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350" y="1017725"/>
            <a:ext cx="2121025" cy="2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;p16">
            <a:extLst>
              <a:ext uri="{FF2B5EF4-FFF2-40B4-BE49-F238E27FC236}">
                <a16:creationId xmlns:a16="http://schemas.microsoft.com/office/drawing/2014/main" id="{C04B3814-2E17-0C47-A153-8375BDFFF1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784585"/>
            <a:ext cx="3270250" cy="4228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4ADBC804-7BAD-0945-8F8A-C257D3CB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538" y="3202925"/>
            <a:ext cx="307657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78;p16">
            <a:extLst>
              <a:ext uri="{FF2B5EF4-FFF2-40B4-BE49-F238E27FC236}">
                <a16:creationId xmlns:a16="http://schemas.microsoft.com/office/drawing/2014/main" id="{A426C96F-2E9F-014E-AAA1-16D7DB30C2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638" y="1329000"/>
            <a:ext cx="2524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9;p16">
            <a:extLst>
              <a:ext uri="{FF2B5EF4-FFF2-40B4-BE49-F238E27FC236}">
                <a16:creationId xmlns:a16="http://schemas.microsoft.com/office/drawing/2014/main" id="{D04339C2-A7E8-154D-B39D-05E5499994B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400" y="2898672"/>
            <a:ext cx="1593900" cy="1593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6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…naar online</a:t>
            </a:r>
          </a:p>
        </p:txBody>
      </p:sp>
      <p:pic>
        <p:nvPicPr>
          <p:cNvPr id="7" name="Google Shape;86;p17">
            <a:extLst>
              <a:ext uri="{FF2B5EF4-FFF2-40B4-BE49-F238E27FC236}">
                <a16:creationId xmlns:a16="http://schemas.microsoft.com/office/drawing/2014/main" id="{2D99048D-E8AF-C544-92A5-CBE3D77022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111" y="1604497"/>
            <a:ext cx="5882019" cy="34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87;p17">
            <a:extLst>
              <a:ext uri="{FF2B5EF4-FFF2-40B4-BE49-F238E27FC236}">
                <a16:creationId xmlns:a16="http://schemas.microsoft.com/office/drawing/2014/main" id="{2FA0DABD-D6BA-7B40-8807-18DE3704B6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461" y="742247"/>
            <a:ext cx="3068975" cy="304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95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juiste ondersteuning voor een efficiënt proces?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0554C-1C8F-8548-A1FF-03E4A8E2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92" y="1866646"/>
            <a:ext cx="1803400" cy="157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BF8CE89-3EA9-8046-856F-0171B514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2568" y="1866646"/>
            <a:ext cx="1578864" cy="1578864"/>
          </a:xfrm>
          <a:prstGeom prst="rect">
            <a:avLst/>
          </a:prstGeom>
        </p:spPr>
      </p:pic>
      <p:pic>
        <p:nvPicPr>
          <p:cNvPr id="10" name="Afbeelding 9" descr="Afbeelding met tekening, teken&#10;&#10;Automatisch gegenereerde beschrijving">
            <a:extLst>
              <a:ext uri="{FF2B5EF4-FFF2-40B4-BE49-F238E27FC236}">
                <a16:creationId xmlns:a16="http://schemas.microsoft.com/office/drawing/2014/main" id="{30B4E6CF-39AA-8D4E-BAB8-AE17FE7C1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1613062"/>
            <a:ext cx="1481328" cy="1917376"/>
          </a:xfrm>
          <a:prstGeom prst="rect">
            <a:avLst/>
          </a:prstGeom>
        </p:spPr>
      </p:pic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8FF77B37-D153-6B43-95EF-884292C6C183}"/>
              </a:ext>
            </a:extLst>
          </p:cNvPr>
          <p:cNvSpPr/>
          <p:nvPr/>
        </p:nvSpPr>
        <p:spPr>
          <a:xfrm>
            <a:off x="2880280" y="2368650"/>
            <a:ext cx="459900" cy="40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7;p18">
            <a:extLst>
              <a:ext uri="{FF2B5EF4-FFF2-40B4-BE49-F238E27FC236}">
                <a16:creationId xmlns:a16="http://schemas.microsoft.com/office/drawing/2014/main" id="{8B2DF4C5-1058-2B48-8265-E7CFC97232A6}"/>
              </a:ext>
            </a:extLst>
          </p:cNvPr>
          <p:cNvSpPr/>
          <p:nvPr/>
        </p:nvSpPr>
        <p:spPr>
          <a:xfrm>
            <a:off x="5803820" y="2352648"/>
            <a:ext cx="459900" cy="40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26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6;p19">
            <a:extLst>
              <a:ext uri="{FF2B5EF4-FFF2-40B4-BE49-F238E27FC236}">
                <a16:creationId xmlns:a16="http://schemas.microsoft.com/office/drawing/2014/main" id="{C5F9AC28-A5B9-744F-A559-731D84E51D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2773" y="691338"/>
            <a:ext cx="5027751" cy="273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107;p19">
            <a:extLst>
              <a:ext uri="{FF2B5EF4-FFF2-40B4-BE49-F238E27FC236}">
                <a16:creationId xmlns:a16="http://schemas.microsoft.com/office/drawing/2014/main" id="{AE8C361C-3E01-7B47-AA83-5791CC7F0F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8777"/>
          <a:stretch/>
        </p:blipFill>
        <p:spPr>
          <a:xfrm>
            <a:off x="5563018" y="3160946"/>
            <a:ext cx="2114475" cy="198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oogle Shape;105;p19">
            <a:extLst>
              <a:ext uri="{FF2B5EF4-FFF2-40B4-BE49-F238E27FC236}">
                <a16:creationId xmlns:a16="http://schemas.microsoft.com/office/drawing/2014/main" id="{8FF2628C-015E-384C-86F3-647F732ADA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5" y="1177306"/>
            <a:ext cx="531495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87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4;p20">
            <a:extLst>
              <a:ext uri="{FF2B5EF4-FFF2-40B4-BE49-F238E27FC236}">
                <a16:creationId xmlns:a16="http://schemas.microsoft.com/office/drawing/2014/main" id="{7CBBEF23-EE48-8449-90DD-8E70A9E731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4853" y="731084"/>
            <a:ext cx="6874293" cy="4317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LegOps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D47875B-B446-934E-AA2F-CED3D15B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3030"/>
          <a:stretch/>
        </p:blipFill>
        <p:spPr>
          <a:xfrm>
            <a:off x="1460500" y="1024128"/>
            <a:ext cx="6223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41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187</Words>
  <Application>Microsoft Macintosh PowerPoint</Application>
  <PresentationFormat>Diavoorstelling (16:9)</PresentationFormat>
  <Paragraphs>36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Simple Light</vt:lpstr>
      <vt:lpstr>Kantoorthema</vt:lpstr>
      <vt:lpstr>Wetgeving Proces en ondersteuning</vt:lpstr>
      <vt:lpstr>Wetgeving maken: hoe gaat dat?</vt:lpstr>
      <vt:lpstr>Gereedschap voor de wetgevingsjurist</vt:lpstr>
      <vt:lpstr>Van in steen gebeiteld…, naar papier…</vt:lpstr>
      <vt:lpstr>…naar online</vt:lpstr>
      <vt:lpstr>De juiste ondersteuning voor een efficiënt proces?</vt:lpstr>
      <vt:lpstr>PowerPoint-presentatie</vt:lpstr>
      <vt:lpstr>PowerPoint-presentatie</vt:lpstr>
      <vt:lpstr>LegOps</vt:lpstr>
      <vt:lpstr>Samengevat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16</cp:revision>
  <dcterms:modified xsi:type="dcterms:W3CDTF">2020-09-11T20:30:51Z</dcterms:modified>
</cp:coreProperties>
</file>